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34" r:id="rId2"/>
    <p:sldMasterId id="2147483898" r:id="rId3"/>
    <p:sldMasterId id="2147483911" r:id="rId4"/>
  </p:sldMasterIdLst>
  <p:notesMasterIdLst>
    <p:notesMasterId r:id="rId18"/>
  </p:notesMasterIdLst>
  <p:sldIdLst>
    <p:sldId id="298" r:id="rId5"/>
    <p:sldId id="349" r:id="rId6"/>
    <p:sldId id="352" r:id="rId7"/>
    <p:sldId id="374" r:id="rId8"/>
    <p:sldId id="387" r:id="rId9"/>
    <p:sldId id="388" r:id="rId10"/>
    <p:sldId id="389" r:id="rId11"/>
    <p:sldId id="390" r:id="rId12"/>
    <p:sldId id="380" r:id="rId13"/>
    <p:sldId id="381" r:id="rId14"/>
    <p:sldId id="384" r:id="rId15"/>
    <p:sldId id="383" r:id="rId16"/>
    <p:sldId id="38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FFFEEB"/>
    <a:srgbClr val="FFFCE7"/>
    <a:srgbClr val="4F8B31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551" autoAdjust="0"/>
  </p:normalViewPr>
  <p:slideViewPr>
    <p:cSldViewPr>
      <p:cViewPr varScale="1">
        <p:scale>
          <a:sx n="83" d="100"/>
          <a:sy n="83" d="100"/>
        </p:scale>
        <p:origin x="8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02/10/2020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Demo</a:t>
            </a:r>
            <a:r>
              <a:rPr lang="en-GB" baseline="0" dirty="0"/>
              <a:t> how distillation works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See next slide for </a:t>
            </a:r>
            <a:r>
              <a:rPr lang="en-GB" dirty="0" err="1"/>
              <a:t>prac</a:t>
            </a:r>
            <a:r>
              <a:rPr lang="en-GB" dirty="0"/>
              <a:t> diagram</a:t>
            </a:r>
          </a:p>
          <a:p>
            <a:r>
              <a:rPr lang="en-GB" dirty="0"/>
              <a:t>Each pair needs:</a:t>
            </a:r>
          </a:p>
          <a:p>
            <a:r>
              <a:rPr lang="en-GB" dirty="0"/>
              <a:t>2x boiling tubes</a:t>
            </a:r>
          </a:p>
          <a:p>
            <a:r>
              <a:rPr lang="en-GB" dirty="0"/>
              <a:t>Inky water</a:t>
            </a:r>
          </a:p>
          <a:p>
            <a:r>
              <a:rPr lang="en-GB" dirty="0"/>
              <a:t>Anti bumping granules</a:t>
            </a:r>
          </a:p>
          <a:p>
            <a:r>
              <a:rPr lang="en-GB" dirty="0"/>
              <a:t>Glass delivery tube</a:t>
            </a:r>
          </a:p>
          <a:p>
            <a:r>
              <a:rPr lang="en-GB" dirty="0"/>
              <a:t>Ice</a:t>
            </a:r>
          </a:p>
          <a:p>
            <a:r>
              <a:rPr lang="en-GB" dirty="0"/>
              <a:t>Beaker</a:t>
            </a:r>
          </a:p>
          <a:p>
            <a:r>
              <a:rPr lang="en-GB" dirty="0"/>
              <a:t>Tongs</a:t>
            </a:r>
          </a:p>
          <a:p>
            <a:r>
              <a:rPr lang="en-GB" dirty="0"/>
              <a:t>Stand</a:t>
            </a:r>
            <a:r>
              <a:rPr lang="en-GB" baseline="0" dirty="0"/>
              <a:t> and clamp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09538"/>
            <a:ext cx="2152650" cy="6016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9538"/>
            <a:ext cx="6310312" cy="6016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09538"/>
            <a:ext cx="65166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438" y="109538"/>
            <a:ext cx="8615362" cy="6016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430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02/10/2020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02/10/2020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02/10/2020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/>
              <a:pPr/>
              <a:t>02/10/2020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6445250" y="66690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887413" y="6654800"/>
            <a:ext cx="111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828675" y="44450"/>
            <a:ext cx="604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9538"/>
            <a:ext cx="65166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7225" y="6243638"/>
            <a:ext cx="784225" cy="487362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6243638"/>
            <a:ext cx="777875" cy="485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9bXWXonmF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Relationship Id="rId5" Type="http://schemas.openxmlformats.org/officeDocument/2006/relationships/hyperlink" Target="https://www.youtube.com/watch?v=4sqRvUzqDCE" TargetMode="External"/><Relationship Id="rId4" Type="http://schemas.openxmlformats.org/officeDocument/2006/relationships/hyperlink" Target="https://www.youtube.com/watch?v=FMstJk2Qy7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98W-6vnBi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Relationship Id="rId4" Type="http://schemas.openxmlformats.org/officeDocument/2006/relationships/hyperlink" Target="https://www.youtube.com/watch?v=GF9yYGwPcNw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Q2T9OJY1l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Relationship Id="rId4" Type="http://schemas.openxmlformats.org/officeDocument/2006/relationships/hyperlink" Target="https://www.youtube.com/watch?v=nW7KEPtNGv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FupmSzOLOAhUEPhQKHTqNBbAQjRwIBw&amp;url=http://kwizoo.com/wear-goggles-sign.aspx&amp;bvm=bv.131286987,d.ZGg&amp;psig=AFQjCNESEcE5VOlu3f8DdZW25gUobGsJYg&amp;ust=147242162604161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entury Gothic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0"/>
            <a:ext cx="7886700" cy="1052736"/>
          </a:xfrm>
        </p:spPr>
        <p:txBody>
          <a:bodyPr>
            <a:normAutofit/>
          </a:bodyPr>
          <a:lstStyle/>
          <a:p>
            <a:r>
              <a:rPr lang="en-GB" sz="4000" b="1" dirty="0">
                <a:highlight>
                  <a:srgbClr val="FFFF00"/>
                </a:highlight>
                <a:latin typeface="Century Gothic" pitchFamily="34" charset="0"/>
              </a:rPr>
              <a:t>Do Now  </a:t>
            </a:r>
            <a:r>
              <a:rPr lang="en-GB" sz="4000" b="1" dirty="0">
                <a:latin typeface="Century Gothic" pitchFamily="34" charset="0"/>
              </a:rPr>
              <a:t>on mini white board</a:t>
            </a: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5536" y="980728"/>
            <a:ext cx="81369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4000" dirty="0">
              <a:latin typeface="Century Gothic" pitchFamily="34" charset="0"/>
            </a:endParaRPr>
          </a:p>
          <a:p>
            <a:r>
              <a:rPr lang="en-GB" sz="4000" dirty="0">
                <a:latin typeface="Century Gothic" pitchFamily="34" charset="0"/>
              </a:rPr>
              <a:t>Evaporate means …</a:t>
            </a:r>
          </a:p>
          <a:p>
            <a:r>
              <a:rPr lang="en-GB" sz="4000" dirty="0">
                <a:latin typeface="Century Gothic" pitchFamily="34" charset="0"/>
              </a:rPr>
              <a:t>Condense means …</a:t>
            </a:r>
          </a:p>
          <a:p>
            <a:r>
              <a:rPr lang="en-GB" sz="4000" dirty="0">
                <a:latin typeface="Century Gothic" pitchFamily="34" charset="0"/>
              </a:rPr>
              <a:t>The boiling point of water is …</a:t>
            </a:r>
          </a:p>
        </p:txBody>
      </p:sp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20688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1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Bear </a:t>
            </a:r>
            <a:r>
              <a:rPr lang="en-GB" sz="2400" dirty="0" err="1">
                <a:solidFill>
                  <a:prstClr val="black"/>
                </a:solidFill>
                <a:latin typeface="Century Gothic" pitchFamily="34" charset="0"/>
              </a:rPr>
              <a:t>Grylls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 is a born survivor.</a:t>
            </a:r>
          </a:p>
          <a:p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Check out his method and compare it to your own. </a:t>
            </a:r>
          </a:p>
        </p:txBody>
      </p:sp>
      <p:sp>
        <p:nvSpPr>
          <p:cNvPr id="10" name="Rectangle 9">
            <a:hlinkClick r:id="rId3"/>
          </p:cNvPr>
          <p:cNvSpPr/>
          <p:nvPr/>
        </p:nvSpPr>
        <p:spPr>
          <a:xfrm>
            <a:off x="251520" y="2132856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>
                <a:hlinkClick r:id="rId4"/>
              </a:rPr>
              <a:t>https://www.youtube.com/watch?v=FMstJk2Qy7s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>
                <a:hlinkClick r:id="rId5"/>
              </a:rPr>
              <a:t>https://www.youtube.com/watch?v=4sqRvUzqDCE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0"/>
            <a:ext cx="9324528" cy="8553650"/>
            <a:chOff x="0" y="0"/>
            <a:chExt cx="9324528" cy="8553650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B41FC2C-EB78-4424-B803-96FD0B08FD29}"/>
              </a:ext>
            </a:extLst>
          </p:cNvPr>
          <p:cNvGrpSpPr/>
          <p:nvPr/>
        </p:nvGrpSpPr>
        <p:grpSpPr>
          <a:xfrm>
            <a:off x="62136" y="0"/>
            <a:ext cx="9324528" cy="8553650"/>
            <a:chOff x="0" y="0"/>
            <a:chExt cx="9324528" cy="8553650"/>
          </a:xfrm>
        </p:grpSpPr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12E23EDF-74E6-4D47-9B7B-B4A970314843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855D684-FFB1-4A3D-91E7-904993FCB58B}"/>
                </a:ext>
              </a:extLst>
            </p:cNvPr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835317E-58DE-4F15-A10A-9BFA55ED9FAD}"/>
                </a:ext>
              </a:extLst>
            </p:cNvPr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B6218B8-6F95-48B6-8E0F-7B17BE387E6A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5+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8B7044C-70D9-4BA4-BE88-41CB7984893F}"/>
                </a:ext>
              </a:extLst>
            </p:cNvPr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2-4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20688"/>
            <a:ext cx="86409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</a:p>
          <a:p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You are in the wilderness and have no water. You know your urine contains water but lots of dissolved salts too.</a:t>
            </a:r>
          </a:p>
          <a:p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How can you use these things to separate the water from your urine?</a:t>
            </a:r>
          </a:p>
          <a:p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Draw your design on sugar paper and be prepared to explain it to the class.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3568" y="285293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>
                <a:solidFill>
                  <a:prstClr val="black"/>
                </a:solidFill>
                <a:latin typeface="Century Gothic" pitchFamily="34" charset="0"/>
              </a:rPr>
              <a:t>2 plastic bottles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>
                <a:solidFill>
                  <a:prstClr val="black"/>
                </a:solidFill>
                <a:latin typeface="Century Gothic" pitchFamily="34" charset="0"/>
              </a:rPr>
              <a:t>Some tape</a:t>
            </a:r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98" b="977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2276872"/>
            <a:ext cx="321945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0" y="0"/>
            <a:ext cx="9324528" cy="8553650"/>
            <a:chOff x="0" y="0"/>
            <a:chExt cx="9324528" cy="8553650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0F0B44E-AD9D-4867-A7EA-EB2C3668080A}"/>
              </a:ext>
            </a:extLst>
          </p:cNvPr>
          <p:cNvGrpSpPr/>
          <p:nvPr/>
        </p:nvGrpSpPr>
        <p:grpSpPr>
          <a:xfrm>
            <a:off x="62136" y="0"/>
            <a:ext cx="9324528" cy="8553650"/>
            <a:chOff x="0" y="0"/>
            <a:chExt cx="9324528" cy="8553650"/>
          </a:xfrm>
        </p:grpSpPr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FFAFEBC0-95CB-4FCF-AAB5-179FD3B0E27B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835CA05-CF6F-47CE-ACDF-2A662CF6AB65}"/>
                </a:ext>
              </a:extLst>
            </p:cNvPr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0840617-666B-48CB-9C5F-D591BD2F3DD1}"/>
                </a:ext>
              </a:extLst>
            </p:cNvPr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419604D-0426-4BE5-B1D0-410ABC4085F3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5+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79E6336-C682-4C83-ACD8-8A0C2DDFE00C}"/>
                </a:ext>
              </a:extLst>
            </p:cNvPr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2-4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20688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1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Scouts are born survivors too.</a:t>
            </a:r>
          </a:p>
          <a:p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Check out this guys method and compare it to your own. </a:t>
            </a:r>
          </a:p>
        </p:txBody>
      </p:sp>
      <p:sp>
        <p:nvSpPr>
          <p:cNvPr id="9" name="Rectangle 8">
            <a:hlinkClick r:id="rId3"/>
          </p:cNvPr>
          <p:cNvSpPr/>
          <p:nvPr/>
        </p:nvSpPr>
        <p:spPr>
          <a:xfrm>
            <a:off x="611560" y="2420888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https://www.youtube.com/watch?v=GF9yYGwPcNw</a:t>
            </a:r>
            <a:endParaRPr lang="en-GB" dirty="0"/>
          </a:p>
          <a:p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9324528" cy="8553650"/>
            <a:chOff x="0" y="0"/>
            <a:chExt cx="9324528" cy="8553650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E053545-D807-43A4-911E-C5F371230385}"/>
              </a:ext>
            </a:extLst>
          </p:cNvPr>
          <p:cNvGrpSpPr/>
          <p:nvPr/>
        </p:nvGrpSpPr>
        <p:grpSpPr>
          <a:xfrm>
            <a:off x="62136" y="0"/>
            <a:ext cx="9324528" cy="8553650"/>
            <a:chOff x="0" y="0"/>
            <a:chExt cx="9324528" cy="8553650"/>
          </a:xfrm>
        </p:grpSpPr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F8E8CAE7-F853-4AD3-9973-D5F6F22A6C34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73A67B1-0F5E-44B5-A282-1CC80B1D4EBB}"/>
                </a:ext>
              </a:extLst>
            </p:cNvPr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BEAFE4F-4852-4AFD-9E8F-B8FEA8018DDD}"/>
                </a:ext>
              </a:extLst>
            </p:cNvPr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67C84CA-C5A4-45B9-B351-101C99EC09C3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5+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9F16BAC-4F4B-4C7E-A8B8-E5D8C4083582}"/>
                </a:ext>
              </a:extLst>
            </p:cNvPr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2-4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980728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latin typeface="Century Gothic" pitchFamily="34" charset="0"/>
              </a:rPr>
              <a:t>This isn’t a random task for survivors.</a:t>
            </a:r>
          </a:p>
          <a:p>
            <a:r>
              <a:rPr lang="en-GB" sz="2400" b="1" dirty="0">
                <a:solidFill>
                  <a:prstClr val="black"/>
                </a:solidFill>
                <a:latin typeface="Century Gothic" pitchFamily="34" charset="0"/>
              </a:rPr>
              <a:t>Think about astronauts in space –they need water and have no supply.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0" name="Rectangle 9">
            <a:hlinkClick r:id="rId3"/>
          </p:cNvPr>
          <p:cNvSpPr/>
          <p:nvPr/>
        </p:nvSpPr>
        <p:spPr>
          <a:xfrm>
            <a:off x="360040" y="2276872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https://www.youtube.com/watch?v=ZQ2T9OJY1lg</a:t>
            </a:r>
            <a:endParaRPr lang="en-GB" dirty="0"/>
          </a:p>
          <a:p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16024" y="4005064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https://www.youtube.com/watch?v=nW7KEPtNGvA</a:t>
            </a:r>
            <a:endParaRPr lang="en-GB" dirty="0"/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2780928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latin typeface="Century Gothic" pitchFamily="34" charset="0"/>
              </a:rPr>
              <a:t>Making it is one thing. Being able to drink it without gravity is a totally different problem.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0" y="0"/>
            <a:ext cx="9324528" cy="8553650"/>
            <a:chOff x="0" y="0"/>
            <a:chExt cx="9324528" cy="8553650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70595-4E33-4F88-B40F-651DF4CE225F}"/>
              </a:ext>
            </a:extLst>
          </p:cNvPr>
          <p:cNvGrpSpPr/>
          <p:nvPr/>
        </p:nvGrpSpPr>
        <p:grpSpPr>
          <a:xfrm>
            <a:off x="62136" y="0"/>
            <a:ext cx="9324528" cy="8553650"/>
            <a:chOff x="0" y="0"/>
            <a:chExt cx="9324528" cy="8553650"/>
          </a:xfrm>
        </p:grpSpPr>
        <p:sp>
          <p:nvSpPr>
            <p:cNvPr id="18" name="Content Placeholder 2">
              <a:extLst>
                <a:ext uri="{FF2B5EF4-FFF2-40B4-BE49-F238E27FC236}">
                  <a16:creationId xmlns:a16="http://schemas.microsoft.com/office/drawing/2014/main" id="{73A1C0D8-528D-4016-BB87-061BE37A6ACB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9A9ECCE-8236-49D0-A27D-52B4E0A2B4C7}"/>
                </a:ext>
              </a:extLst>
            </p:cNvPr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5BD77EF-FE80-4523-A19E-E90A7FAD5C98}"/>
                </a:ext>
              </a:extLst>
            </p:cNvPr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044A24-4F01-4F05-9F5A-C6B0D4DE31C9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5+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2938C67-B9F8-4CC0-8756-8299C6352960}"/>
                </a:ext>
              </a:extLst>
            </p:cNvPr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2-4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8344" y="6525344"/>
            <a:ext cx="1296144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87624" y="1268760"/>
            <a:ext cx="6912768" cy="146367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  <a:latin typeface="Century Gothic"/>
                <a:ea typeface="Times New Roman"/>
                <a:cs typeface="Times New Roman"/>
              </a:rPr>
              <a:t>Grade 5+: Be able to explain the separation of liquids of different boiling points using distillation</a:t>
            </a:r>
            <a:endParaRPr lang="en-GB" sz="36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15616" y="4005064"/>
            <a:ext cx="6912768" cy="2232248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chemeClr val="tx1"/>
                </a:solidFill>
                <a:latin typeface="Century Gothic"/>
                <a:ea typeface="Calibri"/>
                <a:cs typeface="Times New Roman"/>
              </a:rPr>
              <a:t>Grade 2-4: Be able to identify evaporation and condensation in distillation. Be able to describe the role of a condenser.</a:t>
            </a:r>
            <a:endParaRPr lang="en-GB" sz="32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068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12064"/>
            <a:ext cx="6858000" cy="1514549"/>
          </a:xfrm>
        </p:spPr>
        <p:txBody>
          <a:bodyPr>
            <a:normAutofit/>
          </a:bodyPr>
          <a:lstStyle/>
          <a:p>
            <a:r>
              <a:rPr lang="en-GB" sz="5400" u="sng" dirty="0">
                <a:latin typeface="Century Gothic" pitchFamily="34" charset="0"/>
              </a:rPr>
              <a:t>Distillation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7668344" y="6525344"/>
            <a:ext cx="1296144" cy="216024"/>
          </a:xfrm>
          <a:prstGeom prst="rect">
            <a:avLst/>
          </a:prstGeom>
          <a:solidFill>
            <a:srgbClr val="FFFFE5"/>
          </a:solidFill>
          <a:ln>
            <a:solidFill>
              <a:srgbClr val="FFFF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63F762-B705-4B27-91CF-C61F30B04BF0}"/>
              </a:ext>
            </a:extLst>
          </p:cNvPr>
          <p:cNvSpPr txBox="1"/>
          <p:nvPr/>
        </p:nvSpPr>
        <p:spPr>
          <a:xfrm>
            <a:off x="4391472" y="1124744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26E6866-D737-4104-9950-5D9E5B823724}" type="datetime2">
              <a:rPr lang="en-GB" sz="2800" b="1" u="sng" smtClean="0"/>
              <a:t>Friday, 02 October 2020</a:t>
            </a:fld>
            <a:endParaRPr lang="en-GB" b="1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0"/>
            <a:ext cx="9324528" cy="8553650"/>
            <a:chOff x="0" y="0"/>
            <a:chExt cx="9324528" cy="8553650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5+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2-4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23528" y="980728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Century Gothic" pitchFamily="34" charset="0"/>
              </a:rPr>
              <a:t>You will be shown how distillation works.</a:t>
            </a:r>
          </a:p>
          <a:p>
            <a:r>
              <a:rPr lang="en-GB" sz="3600" dirty="0">
                <a:latin typeface="Century Gothic" pitchFamily="34" charset="0"/>
              </a:rPr>
              <a:t>On your mini white board write 3-4 bullet points on how it works.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553650"/>
            <a:chOff x="0" y="0"/>
            <a:chExt cx="9324528" cy="8553650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1828800" y="1371600"/>
            <a:ext cx="5791200" cy="3206750"/>
            <a:chOff x="1152" y="864"/>
            <a:chExt cx="3648" cy="2020"/>
          </a:xfrm>
        </p:grpSpPr>
        <p:grpSp>
          <p:nvGrpSpPr>
            <p:cNvPr id="9" name="Group 3"/>
            <p:cNvGrpSpPr>
              <a:grpSpLocks/>
            </p:cNvGrpSpPr>
            <p:nvPr/>
          </p:nvGrpSpPr>
          <p:grpSpPr bwMode="auto">
            <a:xfrm>
              <a:off x="1152" y="864"/>
              <a:ext cx="3648" cy="2020"/>
              <a:chOff x="1152" y="864"/>
              <a:chExt cx="3648" cy="2020"/>
            </a:xfrm>
          </p:grpSpPr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1152" y="864"/>
                <a:ext cx="3648" cy="2020"/>
                <a:chOff x="1152" y="864"/>
                <a:chExt cx="3648" cy="2020"/>
              </a:xfrm>
            </p:grpSpPr>
            <p:pic>
              <p:nvPicPr>
                <p:cNvPr id="15" name="Picture 5" descr="Distillation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31606" t="18526" r="3874" b="23322"/>
                <a:stretch>
                  <a:fillRect/>
                </a:stretch>
              </p:blipFill>
              <p:spPr bwMode="auto">
                <a:xfrm>
                  <a:off x="1152" y="864"/>
                  <a:ext cx="3648" cy="2020"/>
                </a:xfrm>
                <a:prstGeom prst="rect">
                  <a:avLst/>
                </a:prstGeom>
                <a:noFill/>
              </p:spPr>
            </p:pic>
            <p:sp>
              <p:nvSpPr>
                <p:cNvPr id="16" name="Rectangle 6"/>
                <p:cNvSpPr>
                  <a:spLocks noChangeArrowheads="1"/>
                </p:cNvSpPr>
                <p:nvPr/>
              </p:nvSpPr>
              <p:spPr bwMode="auto">
                <a:xfrm>
                  <a:off x="3833" y="1797"/>
                  <a:ext cx="683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dirty="0">
                      <a:latin typeface="Century Gothic" pitchFamily="34" charset="0"/>
                      <a:cs typeface="Arial" charset="0"/>
                    </a:rPr>
                    <a:t>water in</a:t>
                  </a:r>
                </a:p>
              </p:txBody>
            </p:sp>
            <p:sp>
              <p:nvSpPr>
                <p:cNvPr id="17" name="Rectangle 7"/>
                <p:cNvSpPr>
                  <a:spLocks noChangeArrowheads="1"/>
                </p:cNvSpPr>
                <p:nvPr/>
              </p:nvSpPr>
              <p:spPr bwMode="auto">
                <a:xfrm>
                  <a:off x="1248" y="2064"/>
                  <a:ext cx="798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latin typeface="Century Gothic" pitchFamily="34" charset="0"/>
                      <a:cs typeface="Arial" charset="0"/>
                    </a:rPr>
                    <a:t>water out</a:t>
                  </a:r>
                </a:p>
              </p:txBody>
            </p:sp>
          </p:grp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2304" y="1536"/>
                <a:ext cx="432" cy="1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latin typeface="Century Gothic" pitchFamily="34" charset="0"/>
                </a:endParaRPr>
              </a:p>
            </p:txBody>
          </p:sp>
        </p:grp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536" y="1200"/>
              <a:ext cx="576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latin typeface="Century Gothic" pitchFamily="34" charset="0"/>
              </a:endParaRPr>
            </a:p>
          </p:txBody>
        </p:sp>
      </p:grp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5373688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2400" dirty="0">
                <a:latin typeface="Century Gothic" pitchFamily="34" charset="0"/>
                <a:cs typeface="Arial" charset="0"/>
              </a:rPr>
              <a:t>Cold water enters the outer tube at the bottom </a:t>
            </a:r>
          </a:p>
          <a:p>
            <a:r>
              <a:rPr lang="en-GB" sz="2400" dirty="0">
                <a:latin typeface="Century Gothic" pitchFamily="34" charset="0"/>
                <a:cs typeface="Arial" charset="0"/>
              </a:rPr>
              <a:t>and warm water leaves the outer tube at the top.</a:t>
            </a:r>
            <a:r>
              <a:rPr lang="en-GB" sz="2400" dirty="0">
                <a:latin typeface="Century Gothic" pitchFamily="34" charset="0"/>
                <a:cs typeface="Times New Roman" pitchFamily="18" charset="0"/>
              </a:rPr>
              <a:t> </a:t>
            </a:r>
          </a:p>
          <a:p>
            <a:pPr eaLnBrk="0" hangingPunct="0"/>
            <a:endParaRPr lang="en-GB" sz="2400" dirty="0">
              <a:latin typeface="Century Gothic" pitchFamily="34" charset="0"/>
            </a:endParaRP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0" y="692696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2400" dirty="0">
                <a:latin typeface="Century Gothic" pitchFamily="34" charset="0"/>
                <a:cs typeface="Arial" charset="0"/>
              </a:rPr>
              <a:t>The most important piece of kit for distillation is the </a:t>
            </a:r>
            <a:r>
              <a:rPr lang="en-GB" sz="2400" b="1" dirty="0">
                <a:latin typeface="Century Gothic" pitchFamily="34" charset="0"/>
                <a:cs typeface="Arial" charset="0"/>
              </a:rPr>
              <a:t>Liebig condenser</a:t>
            </a:r>
            <a:r>
              <a:rPr lang="en-GB" sz="2400" dirty="0">
                <a:latin typeface="Century Gothic" pitchFamily="34" charset="0"/>
                <a:cs typeface="Arial" charset="0"/>
              </a:rPr>
              <a:t>.</a:t>
            </a:r>
            <a:endParaRPr lang="en-GB" sz="2400" dirty="0">
              <a:latin typeface="Century Gothic" pitchFamily="34" charset="0"/>
              <a:cs typeface="Times New Roman" pitchFamily="18" charset="0"/>
            </a:endParaRPr>
          </a:p>
          <a:p>
            <a:pPr eaLnBrk="0" hangingPunct="0"/>
            <a:r>
              <a:rPr lang="en-GB" sz="2400" dirty="0">
                <a:latin typeface="Century Gothic" pitchFamily="34" charset="0"/>
                <a:cs typeface="Times New Roman" pitchFamily="18" charset="0"/>
              </a:rPr>
              <a:t> </a:t>
            </a:r>
          </a:p>
          <a:p>
            <a:pPr eaLnBrk="0" hangingPunct="0"/>
            <a:endParaRPr lang="en-GB" sz="2400" dirty="0">
              <a:latin typeface="Century Gothic" pitchFamily="34" charset="0"/>
            </a:endParaRPr>
          </a:p>
        </p:txBody>
      </p: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2987824" y="1556794"/>
            <a:ext cx="4648200" cy="1320801"/>
            <a:chOff x="1680" y="1056"/>
            <a:chExt cx="2928" cy="832"/>
          </a:xfrm>
        </p:grpSpPr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1680" y="1056"/>
              <a:ext cx="2928" cy="5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GB" dirty="0">
                  <a:latin typeface="Century Gothic" pitchFamily="34" charset="0"/>
                  <a:cs typeface="Arial" charset="0"/>
                </a:rPr>
                <a:t>2. Cold water in the outer tube cools the hot gas, which condenses to become a liquid.  </a:t>
              </a: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 flipH="1">
              <a:off x="2179" y="1600"/>
              <a:ext cx="288" cy="288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>
                <a:latin typeface="Century Gothic" pitchFamily="34" charset="0"/>
              </a:endParaRPr>
            </a:p>
          </p:txBody>
        </p:sp>
      </p:grpSp>
      <p:grpSp>
        <p:nvGrpSpPr>
          <p:cNvPr id="24" name="Group 20"/>
          <p:cNvGrpSpPr>
            <a:grpSpLocks/>
          </p:cNvGrpSpPr>
          <p:nvPr/>
        </p:nvGrpSpPr>
        <p:grpSpPr bwMode="auto">
          <a:xfrm>
            <a:off x="4549899" y="4581128"/>
            <a:ext cx="4594225" cy="730250"/>
            <a:chOff x="2970" y="2880"/>
            <a:chExt cx="2894" cy="460"/>
          </a:xfrm>
        </p:grpSpPr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2970" y="3107"/>
              <a:ext cx="289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dirty="0">
                  <a:latin typeface="Century Gothic" pitchFamily="34" charset="0"/>
                  <a:cs typeface="Times New Roman" pitchFamily="18" charset="0"/>
                </a:rPr>
                <a:t>3. The liquid is collected at the bottom.</a:t>
              </a:r>
              <a:r>
                <a:rPr lang="en-GB" dirty="0">
                  <a:latin typeface="Century Gothic" pitchFamily="34" charset="0"/>
                </a:rPr>
                <a:t> </a:t>
              </a:r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>
              <a:off x="4662" y="2880"/>
              <a:ext cx="0" cy="24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>
                <a:latin typeface="Century Gothic" pitchFamily="34" charset="0"/>
              </a:endParaRPr>
            </a:p>
          </p:txBody>
        </p:sp>
      </p:grpSp>
      <p:grpSp>
        <p:nvGrpSpPr>
          <p:cNvPr id="27" name="Group 23"/>
          <p:cNvGrpSpPr>
            <a:grpSpLocks/>
          </p:cNvGrpSpPr>
          <p:nvPr/>
        </p:nvGrpSpPr>
        <p:grpSpPr bwMode="auto">
          <a:xfrm>
            <a:off x="533400" y="2286000"/>
            <a:ext cx="1447800" cy="1679575"/>
            <a:chOff x="336" y="1440"/>
            <a:chExt cx="912" cy="1058"/>
          </a:xfrm>
        </p:grpSpPr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336" y="1824"/>
              <a:ext cx="912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GB" sz="1600">
                  <a:latin typeface="Century Gothic" pitchFamily="34" charset="0"/>
                  <a:cs typeface="Arial" charset="0"/>
                </a:rPr>
                <a:t>1. Hot gas passes down the inner tube.</a:t>
              </a:r>
            </a:p>
          </p:txBody>
        </p:sp>
        <p:sp>
          <p:nvSpPr>
            <p:cNvPr id="30" name="Line 25"/>
            <p:cNvSpPr>
              <a:spLocks noChangeShapeType="1"/>
            </p:cNvSpPr>
            <p:nvPr/>
          </p:nvSpPr>
          <p:spPr bwMode="auto">
            <a:xfrm flipV="1">
              <a:off x="1056" y="1440"/>
              <a:ext cx="192" cy="384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>
                <a:latin typeface="Century Gothic" pitchFamily="34" charset="0"/>
              </a:endParaRPr>
            </a:p>
          </p:txBody>
        </p:sp>
      </p:grpSp>
      <p:pic>
        <p:nvPicPr>
          <p:cNvPr id="31" name="Picture 26" descr="pl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2150" y="6172200"/>
            <a:ext cx="374650" cy="374650"/>
          </a:xfrm>
          <a:prstGeom prst="rect">
            <a:avLst/>
          </a:prstGeom>
          <a:noFill/>
        </p:spPr>
      </p:pic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8229600" y="6172200"/>
            <a:ext cx="4572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>
              <a:latin typeface="Century Gothic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47495CD-98AF-42FD-80E8-D509122FE9DC}"/>
              </a:ext>
            </a:extLst>
          </p:cNvPr>
          <p:cNvGrpSpPr/>
          <p:nvPr/>
        </p:nvGrpSpPr>
        <p:grpSpPr>
          <a:xfrm>
            <a:off x="62136" y="0"/>
            <a:ext cx="9324528" cy="8553650"/>
            <a:chOff x="0" y="0"/>
            <a:chExt cx="9324528" cy="8553650"/>
          </a:xfrm>
        </p:grpSpPr>
        <p:sp>
          <p:nvSpPr>
            <p:cNvPr id="35" name="Content Placeholder 2">
              <a:extLst>
                <a:ext uri="{FF2B5EF4-FFF2-40B4-BE49-F238E27FC236}">
                  <a16:creationId xmlns:a16="http://schemas.microsoft.com/office/drawing/2014/main" id="{680EA379-3F44-4B91-803D-841B383F3A79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8F762CC-8387-47FA-BFD7-9AB606EC6465}"/>
                </a:ext>
              </a:extLst>
            </p:cNvPr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8F37B0C-7FA5-4B4C-B8F7-9B457045DB1F}"/>
                </a:ext>
              </a:extLst>
            </p:cNvPr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649BD1C-9092-4FF5-B12A-20CA9D9F141D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5+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1B41016-FFE4-4F12-B8CC-8B07C39EFA64}"/>
                </a:ext>
              </a:extLst>
            </p:cNvPr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2-4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553650"/>
            <a:chOff x="0" y="0"/>
            <a:chExt cx="9324528" cy="8553650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0" y="1052736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prstClr val="black"/>
                </a:solidFill>
                <a:latin typeface="Century Gothic" pitchFamily="34" charset="0"/>
              </a:rPr>
              <a:t>Compare your bullet points.</a:t>
            </a:r>
          </a:p>
          <a:p>
            <a:r>
              <a:rPr lang="en-GB" sz="3600" dirty="0">
                <a:solidFill>
                  <a:prstClr val="black"/>
                </a:solidFill>
                <a:latin typeface="Century Gothic" pitchFamily="34" charset="0"/>
              </a:rPr>
              <a:t>Add to your work.</a:t>
            </a:r>
          </a:p>
          <a:p>
            <a:endParaRPr lang="en-GB" sz="36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3600" dirty="0">
                <a:solidFill>
                  <a:prstClr val="black"/>
                </a:solidFill>
                <a:latin typeface="Century Gothic" pitchFamily="34" charset="0"/>
              </a:rPr>
              <a:t>With your final partner confer and write agreed bullet points in your book – it can be more than 4.</a:t>
            </a:r>
          </a:p>
          <a:p>
            <a:endParaRPr lang="en-GB" sz="36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3600" u="sng" dirty="0">
                <a:solidFill>
                  <a:prstClr val="black"/>
                </a:solidFill>
                <a:latin typeface="Century Gothic" pitchFamily="34" charset="0"/>
              </a:rPr>
              <a:t>How distillation works.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518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76672"/>
            <a:ext cx="3143250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8CC1841-D3EC-459B-9D0B-5E6075C166FB}"/>
              </a:ext>
            </a:extLst>
          </p:cNvPr>
          <p:cNvGrpSpPr/>
          <p:nvPr/>
        </p:nvGrpSpPr>
        <p:grpSpPr>
          <a:xfrm>
            <a:off x="62136" y="0"/>
            <a:ext cx="9324528" cy="8553650"/>
            <a:chOff x="0" y="0"/>
            <a:chExt cx="9324528" cy="8553650"/>
          </a:xfrm>
        </p:grpSpPr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1863DED4-CD6A-4D00-81BF-7655C3B3760D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77FACE-64AA-4FC0-9668-B4616E14AE01}"/>
                </a:ext>
              </a:extLst>
            </p:cNvPr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AF3D58C-F34B-4AE0-A2D1-4ADFC1277160}"/>
                </a:ext>
              </a:extLst>
            </p:cNvPr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9381875-19DD-470F-B588-3B50A9BD730C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5+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8F6252E-7686-4352-8AE4-8B41ED1F9DBA}"/>
                </a:ext>
              </a:extLst>
            </p:cNvPr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2-4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553650"/>
            <a:chOff x="0" y="0"/>
            <a:chExt cx="9324528" cy="8553650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0" y="105273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>
                <a:solidFill>
                  <a:prstClr val="black"/>
                </a:solidFill>
                <a:latin typeface="Century Gothic" pitchFamily="34" charset="0"/>
              </a:rPr>
              <a:t>Class practical - distillation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1628800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>
                <a:latin typeface="Century Gothic" pitchFamily="34" charset="0"/>
              </a:rPr>
              <a:t>Follow all the safety instructions that your teacher gives you. 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>
                <a:latin typeface="Century Gothic" pitchFamily="34" charset="0"/>
              </a:rPr>
              <a:t>Wet the bung and push it gently into the boiling tube. 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>
                <a:latin typeface="Century Gothic" pitchFamily="34" charset="0"/>
              </a:rPr>
              <a:t>Do not push or pull on the delivery tube. Heat the boiling tube with a low, blue flame. 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>
                <a:latin typeface="Century Gothic" pitchFamily="34" charset="0"/>
              </a:rPr>
              <a:t>Leave all equipment to cool at the end of the experiment. 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>
                <a:latin typeface="Century Gothic" pitchFamily="34" charset="0"/>
              </a:rPr>
              <a:t>Wear safety goggles.</a:t>
            </a:r>
          </a:p>
        </p:txBody>
      </p:sp>
      <p:pic>
        <p:nvPicPr>
          <p:cNvPr id="27650" name="Picture 2" descr="Image result for wear goggle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2647" r="12878"/>
          <a:stretch>
            <a:fillRect/>
          </a:stretch>
        </p:blipFill>
        <p:spPr bwMode="auto">
          <a:xfrm>
            <a:off x="7696050" y="620688"/>
            <a:ext cx="1447950" cy="1944215"/>
          </a:xfrm>
          <a:prstGeom prst="rect">
            <a:avLst/>
          </a:prstGeom>
          <a:noFill/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6AD16DA-D9B1-4388-9B8D-9D3B3F2CA779}"/>
              </a:ext>
            </a:extLst>
          </p:cNvPr>
          <p:cNvGrpSpPr/>
          <p:nvPr/>
        </p:nvGrpSpPr>
        <p:grpSpPr>
          <a:xfrm>
            <a:off x="62136" y="0"/>
            <a:ext cx="9324528" cy="8553650"/>
            <a:chOff x="0" y="0"/>
            <a:chExt cx="9324528" cy="8553650"/>
          </a:xfrm>
        </p:grpSpPr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19D95A64-3E1D-4EA0-915A-14F54A5C3D9C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A9AB77-184D-4DA8-8A71-FD40005B75C6}"/>
                </a:ext>
              </a:extLst>
            </p:cNvPr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33C04C-1906-4E51-A43D-CCFF8169291E}"/>
                </a:ext>
              </a:extLst>
            </p:cNvPr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EC8C9DE-CE28-4857-AF8E-1A06A8142FBD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5+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55757D8-8910-4DDA-A98C-CA171BDDC7EF}"/>
                </a:ext>
              </a:extLst>
            </p:cNvPr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2-4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0" y="0"/>
            <a:ext cx="9324528" cy="8553650"/>
            <a:chOff x="0" y="0"/>
            <a:chExt cx="9324528" cy="8553650"/>
          </a:xfrm>
        </p:grpSpPr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24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solidFill>
                    <a:prstClr val="black"/>
                  </a:solidFill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/>
          <a:srcRect l="60007" t="48400" r="4556" b="22200"/>
          <a:stretch>
            <a:fillRect/>
          </a:stretch>
        </p:blipFill>
        <p:spPr bwMode="auto">
          <a:xfrm>
            <a:off x="0" y="1420214"/>
            <a:ext cx="9087930" cy="4241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06FCD86-5CE1-4CD9-BB1E-66766936364C}"/>
              </a:ext>
            </a:extLst>
          </p:cNvPr>
          <p:cNvGrpSpPr/>
          <p:nvPr/>
        </p:nvGrpSpPr>
        <p:grpSpPr>
          <a:xfrm>
            <a:off x="62136" y="0"/>
            <a:ext cx="9324528" cy="8553650"/>
            <a:chOff x="0" y="0"/>
            <a:chExt cx="9324528" cy="8553650"/>
          </a:xfrm>
        </p:grpSpPr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3E44FAAF-15CB-4FD9-AEF0-A96C3B587DA4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01BE1BB-B765-4733-B0D4-55037218E200}"/>
                </a:ext>
              </a:extLst>
            </p:cNvPr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9A7C7AE-71B7-4BC8-93B6-8F2AAA7C2A07}"/>
                </a:ext>
              </a:extLst>
            </p:cNvPr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107D66B-BDBC-44C7-9965-62B8C4781FD9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5+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960A3CE-2B2E-4FC0-ABBF-A98D20031429}"/>
                </a:ext>
              </a:extLst>
            </p:cNvPr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2-4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20688"/>
            <a:ext cx="86409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</a:p>
          <a:p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You are in a desert and have no water. You know your urine contains water but lots of dissolved salts too.</a:t>
            </a:r>
          </a:p>
          <a:p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How can you use these things to separate the water from your urine?</a:t>
            </a:r>
          </a:p>
          <a:p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400" dirty="0">
                <a:solidFill>
                  <a:prstClr val="black"/>
                </a:solidFill>
                <a:latin typeface="Century Gothic" pitchFamily="34" charset="0"/>
              </a:rPr>
              <a:t>Draw your design in your book and be prepared to explain it to the class.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3568" y="285293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>
                <a:latin typeface="Century Gothic" pitchFamily="34" charset="0"/>
              </a:rPr>
              <a:t>Plastic sheet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>
                <a:latin typeface="Century Gothic" pitchFamily="34" charset="0"/>
              </a:rPr>
              <a:t>A cup</a:t>
            </a:r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598" b="977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2276872"/>
            <a:ext cx="321945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0" y="0"/>
            <a:ext cx="9324528" cy="8553650"/>
            <a:chOff x="0" y="0"/>
            <a:chExt cx="9324528" cy="8553650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ASPIRE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CHALLENGE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51A6649-46CB-4E44-A687-97A1BEBCA644}"/>
              </a:ext>
            </a:extLst>
          </p:cNvPr>
          <p:cNvGrpSpPr/>
          <p:nvPr/>
        </p:nvGrpSpPr>
        <p:grpSpPr>
          <a:xfrm>
            <a:off x="62136" y="0"/>
            <a:ext cx="9324528" cy="8553650"/>
            <a:chOff x="0" y="0"/>
            <a:chExt cx="9324528" cy="8553650"/>
          </a:xfrm>
        </p:grpSpPr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AF688EA8-E7CD-4A5E-8991-BAC89392B4B4}"/>
                </a:ext>
              </a:extLst>
            </p:cNvPr>
            <p:cNvSpPr txBox="1">
              <a:spLocks/>
            </p:cNvSpPr>
            <p:nvPr/>
          </p:nvSpPr>
          <p:spPr>
            <a:xfrm>
              <a:off x="0" y="908720"/>
              <a:ext cx="9324528" cy="55892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171450" defTabSz="685800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</a:pPr>
              <a:endParaRPr lang="en-GB" sz="32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CA743A4-FE6C-4FE7-B8F9-099D29C5CFFA}"/>
                </a:ext>
              </a:extLst>
            </p:cNvPr>
            <p:cNvSpPr/>
            <p:nvPr/>
          </p:nvSpPr>
          <p:spPr>
            <a:xfrm>
              <a:off x="0" y="0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5237EF5-78A5-4AEA-A636-318338735F4C}"/>
                </a:ext>
              </a:extLst>
            </p:cNvPr>
            <p:cNvSpPr/>
            <p:nvPr/>
          </p:nvSpPr>
          <p:spPr>
            <a:xfrm>
              <a:off x="0" y="6165304"/>
              <a:ext cx="9144000" cy="692696"/>
            </a:xfrm>
            <a:prstGeom prst="rect">
              <a:avLst/>
            </a:prstGeom>
            <a:solidFill>
              <a:srgbClr val="D1ABF7"/>
            </a:solidFill>
            <a:ln>
              <a:solidFill>
                <a:srgbClr val="D1AB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72CBE2D-0681-4FC2-9F78-4D2FFBF4196A}"/>
                </a:ext>
              </a:extLst>
            </p:cNvPr>
            <p:cNvSpPr/>
            <p:nvPr/>
          </p:nvSpPr>
          <p:spPr>
            <a:xfrm>
              <a:off x="0" y="1"/>
              <a:ext cx="914400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5+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Times New Roman"/>
                  <a:cs typeface="Times New Roman"/>
                </a:rPr>
                <a:t>Explain the separation of liquids of different boiling points using distillation</a:t>
              </a:r>
              <a:endParaRPr lang="en-GB" dirty="0">
                <a:latin typeface="Century Gothic" pitchFamily="34" charset="0"/>
              </a:endParaRPr>
            </a:p>
            <a:p>
              <a:endParaRPr lang="en-GB" sz="2400" dirty="0">
                <a:latin typeface="Century Gothic" pitchFamily="34" charset="0"/>
              </a:endParaRPr>
            </a:p>
            <a:p>
              <a:endParaRPr lang="en-GB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endParaRPr lang="en-GB" sz="8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EC4434E-4653-44A9-8B1C-CAD6ED5B1867}"/>
                </a:ext>
              </a:extLst>
            </p:cNvPr>
            <p:cNvSpPr/>
            <p:nvPr/>
          </p:nvSpPr>
          <p:spPr>
            <a:xfrm>
              <a:off x="0" y="6165304"/>
              <a:ext cx="9144000" cy="23883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prstClr val="black"/>
                  </a:solidFill>
                  <a:latin typeface="Century Gothic" pitchFamily="34" charset="0"/>
                </a:rPr>
                <a:t>Grade 2-4</a:t>
              </a: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– </a:t>
              </a:r>
              <a:r>
                <a:rPr lang="en-GB" dirty="0">
                  <a:latin typeface="Century Gothic"/>
                  <a:ea typeface="Calibri"/>
                  <a:cs typeface="Times New Roman"/>
                </a:rPr>
                <a:t>Identify evaporation and condensation in distillation. Describe the role of a condenser.</a:t>
              </a:r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endParaRPr lang="en-GB" dirty="0"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endParaRPr lang="en-GB" sz="2000" dirty="0">
                <a:solidFill>
                  <a:prstClr val="black"/>
                </a:solidFill>
                <a:latin typeface="Century Gothic" pitchFamily="34" charset="0"/>
              </a:endParaRPr>
            </a:p>
            <a:p>
              <a:pPr defTabSz="685800">
                <a:lnSpc>
                  <a:spcPct val="90000"/>
                </a:lnSpc>
                <a:spcBef>
                  <a:spcPts val="750"/>
                </a:spcBef>
              </a:pPr>
              <a:r>
                <a:rPr lang="en-GB" sz="2000" dirty="0">
                  <a:solidFill>
                    <a:prstClr val="black"/>
                  </a:solidFill>
                  <a:latin typeface="Century Gothic" pitchFamily="34" charset="0"/>
                </a:rPr>
                <a:t> </a:t>
              </a:r>
            </a:p>
            <a:p>
              <a:endParaRPr lang="en-GB" sz="500" dirty="0">
                <a:solidFill>
                  <a:prstClr val="black"/>
                </a:solidFill>
                <a:latin typeface="Century Gothic" pitchFamily="34" charset="0"/>
              </a:endParaRPr>
            </a:p>
          </p:txBody>
        </p: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2477</TotalTime>
  <Words>1221</Words>
  <Application>Microsoft Office PowerPoint</Application>
  <PresentationFormat>On-screen Show (4:3)</PresentationFormat>
  <Paragraphs>286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Century Gothic</vt:lpstr>
      <vt:lpstr>Gill Sans MT</vt:lpstr>
      <vt:lpstr>Times New Roman</vt:lpstr>
      <vt:lpstr>Outwood Foxhills Layout</vt:lpstr>
      <vt:lpstr>1_Default Design</vt:lpstr>
      <vt:lpstr>1_Outwood Foxhills Layout</vt:lpstr>
      <vt:lpstr>Office Theme</vt:lpstr>
      <vt:lpstr>Do Now  on mini white board</vt:lpstr>
      <vt:lpstr>PowerPoint Presentation</vt:lpstr>
      <vt:lpstr>Distillation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188</cp:revision>
  <dcterms:created xsi:type="dcterms:W3CDTF">2013-07-26T12:32:32Z</dcterms:created>
  <dcterms:modified xsi:type="dcterms:W3CDTF">2020-10-02T07:53:09Z</dcterms:modified>
</cp:coreProperties>
</file>